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1" r:id="rId2"/>
    <p:sldId id="279" r:id="rId3"/>
    <p:sldId id="260" r:id="rId4"/>
    <p:sldId id="261" r:id="rId5"/>
    <p:sldId id="262" r:id="rId6"/>
    <p:sldId id="272" r:id="rId7"/>
    <p:sldId id="263" r:id="rId8"/>
    <p:sldId id="264" r:id="rId9"/>
    <p:sldId id="285" r:id="rId10"/>
    <p:sldId id="289" r:id="rId11"/>
    <p:sldId id="287" r:id="rId12"/>
    <p:sldId id="283" r:id="rId13"/>
    <p:sldId id="265" r:id="rId14"/>
    <p:sldId id="290" r:id="rId15"/>
    <p:sldId id="292" r:id="rId16"/>
    <p:sldId id="302" r:id="rId17"/>
    <p:sldId id="270" r:id="rId18"/>
    <p:sldId id="294" r:id="rId19"/>
    <p:sldId id="296" r:id="rId20"/>
    <p:sldId id="267" r:id="rId21"/>
    <p:sldId id="284" r:id="rId22"/>
    <p:sldId id="281" r:id="rId23"/>
    <p:sldId id="288" r:id="rId24"/>
    <p:sldId id="269" r:id="rId25"/>
    <p:sldId id="274" r:id="rId26"/>
    <p:sldId id="282" r:id="rId27"/>
    <p:sldId id="300" r:id="rId28"/>
    <p:sldId id="295" r:id="rId29"/>
    <p:sldId id="297" r:id="rId30"/>
    <p:sldId id="268" r:id="rId31"/>
    <p:sldId id="286" r:id="rId32"/>
    <p:sldId id="275" r:id="rId33"/>
    <p:sldId id="271" r:id="rId34"/>
    <p:sldId id="277" r:id="rId35"/>
    <p:sldId id="298" r:id="rId36"/>
    <p:sldId id="301" r:id="rId37"/>
    <p:sldId id="299" r:id="rId38"/>
    <p:sldId id="256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n Laflamme" initials="JL" lastIdx="1" clrIdx="0">
    <p:extLst>
      <p:ext uri="{19B8F6BF-5375-455C-9EA6-DF929625EA0E}">
        <p15:presenceInfo xmlns:p15="http://schemas.microsoft.com/office/powerpoint/2012/main" userId="S-1-5-21-588780242-1297303339-142223018-109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6D0"/>
    <a:srgbClr val="E8F4FF"/>
    <a:srgbClr val="FFFDF0"/>
    <a:srgbClr val="C5D4CF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n.qc.ca\fichiers\Usagers\laflj\CSN\sant&#233;\Assurances-m&#233;dicaments\2018-statcan-d&#233;penses%20med%20par%20m&#233;nag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n.qc.ca\fichiers\Usagers\laflj\CSN\sant&#233;\Assurances-m&#233;dicaments\2018-statcan-d&#233;penses%20med%20par%20m&#233;nag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Estimation des coûts par ordonance (2016)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'[2018-statcan-dépenses med par ménages.xlsx]Dépenses par ménage'!$E$40</c:f>
              <c:strCache>
                <c:ptCount val="1"/>
                <c:pt idx="0">
                  <c:v>Régimes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\ &quot;$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'[2018-statcan-dépenses med par ménages.xlsx]Dépenses par ménage'!$F$39:$G$39</c:f>
              <c:strCache>
                <c:ptCount val="2"/>
                <c:pt idx="0">
                  <c:v>Régimes privés</c:v>
                </c:pt>
                <c:pt idx="1">
                  <c:v>Régime public (adhérents)</c:v>
                </c:pt>
              </c:strCache>
            </c:strRef>
          </c:cat>
          <c:val>
            <c:numRef>
              <c:f>'[2018-statcan-dépenses med par ménages.xlsx]Dépenses par ménage'!$F$40:$G$40</c:f>
              <c:numCache>
                <c:formatCode>_("$"* #,##0.00_);_("$"* \(#,##0.00\);_("$"* "-"??_);_(@_)</c:formatCode>
                <c:ptCount val="2"/>
                <c:pt idx="0">
                  <c:v>48.582995951417004</c:v>
                </c:pt>
                <c:pt idx="1">
                  <c:v>28.074967259086669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17-43C6-874E-F46CE17FE49B}"/>
            </c:ext>
          </c:extLst>
        </c:ser>
        <c:ser>
          <c:idx val="1"/>
          <c:order val="1"/>
          <c:tx>
            <c:strRef>
              <c:f>'[2018-statcan-dépenses med par ménages.xlsx]Dépenses par ménage'!$E$41</c:f>
              <c:strCache>
                <c:ptCount val="1"/>
                <c:pt idx="0">
                  <c:v>Contributions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\ &quot;$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'[2018-statcan-dépenses med par ménages.xlsx]Dépenses par ménage'!$F$39:$G$39</c:f>
              <c:strCache>
                <c:ptCount val="2"/>
                <c:pt idx="0">
                  <c:v>Régimes privés</c:v>
                </c:pt>
                <c:pt idx="1">
                  <c:v>Régime public (adhérents)</c:v>
                </c:pt>
              </c:strCache>
            </c:strRef>
          </c:cat>
          <c:val>
            <c:numRef>
              <c:f>'[2018-statcan-dépenses med par ménages.xlsx]Dépenses par ménage'!$F$41:$G$41</c:f>
              <c:numCache>
                <c:formatCode>_("$"* #,##0.00_);_("$"* \(#,##0.00\);_("$"* "-"??_);_(@_)</c:formatCode>
                <c:ptCount val="2"/>
                <c:pt idx="0">
                  <c:v>19.404846338795984</c:v>
                </c:pt>
                <c:pt idx="1">
                  <c:v>8.9997622807958138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17-43C6-874E-F46CE17FE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250152"/>
        <c:axId val="307250544"/>
      </c:barChart>
      <c:catAx>
        <c:axId val="30725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7250544"/>
        <c:crosses val="autoZero"/>
        <c:auto val="1"/>
        <c:lblAlgn val="ctr"/>
        <c:lblOffset val="100"/>
        <c:noMultiLvlLbl val="0"/>
      </c:catAx>
      <c:valAx>
        <c:axId val="30725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$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725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747663109537604E-4"/>
          <c:y val="0.89409667541557303"/>
          <c:w val="0.6361748017049532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Facteur de coût des médicaments, régimes privés au Canada </a:t>
            </a:r>
          </a:p>
        </c:rich>
      </c:tx>
      <c:layout>
        <c:manualLayout>
          <c:xMode val="edge"/>
          <c:yMode val="edge"/>
          <c:x val="9.820821697027949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41102198041429"/>
          <c:y val="0.16886771319190197"/>
          <c:w val="0.88242685715337532"/>
          <c:h val="0.516931975859705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Nouv. Méd. (effet de combinaison)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Feuil1!$B$6:$K$6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Feuil1!$B$7:$K$7</c:f>
              <c:numCache>
                <c:formatCode>General</c:formatCode>
                <c:ptCount val="10"/>
                <c:pt idx="0">
                  <c:v>3.2</c:v>
                </c:pt>
                <c:pt idx="1">
                  <c:v>3</c:v>
                </c:pt>
                <c:pt idx="2">
                  <c:v>3.2</c:v>
                </c:pt>
                <c:pt idx="3">
                  <c:v>2.6</c:v>
                </c:pt>
                <c:pt idx="4">
                  <c:v>3.7</c:v>
                </c:pt>
                <c:pt idx="5">
                  <c:v>3.5</c:v>
                </c:pt>
                <c:pt idx="6">
                  <c:v>4.2</c:v>
                </c:pt>
                <c:pt idx="7">
                  <c:v>5.6</c:v>
                </c:pt>
                <c:pt idx="8">
                  <c:v>2.8000000000000003</c:v>
                </c:pt>
                <c:pt idx="9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B7-4015-A2DB-FFF0ED2A79C9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Démographie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Feuil1!$B$6:$K$6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Feuil1!$B$8:$K$8</c:f>
              <c:numCache>
                <c:formatCode>General</c:formatCode>
                <c:ptCount val="10"/>
                <c:pt idx="0">
                  <c:v>7.3</c:v>
                </c:pt>
                <c:pt idx="1">
                  <c:v>1.8</c:v>
                </c:pt>
                <c:pt idx="2">
                  <c:v>2.9</c:v>
                </c:pt>
                <c:pt idx="3">
                  <c:v>4.4000000000000004</c:v>
                </c:pt>
                <c:pt idx="4">
                  <c:v>5.2</c:v>
                </c:pt>
                <c:pt idx="5">
                  <c:v>2.5</c:v>
                </c:pt>
                <c:pt idx="6">
                  <c:v>3.2</c:v>
                </c:pt>
                <c:pt idx="7">
                  <c:v>4</c:v>
                </c:pt>
                <c:pt idx="8">
                  <c:v>2.2999999999999998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B7-4015-A2DB-FFF0ED2A79C9}"/>
            </c:ext>
          </c:extLst>
        </c:ser>
        <c:ser>
          <c:idx val="2"/>
          <c:order val="2"/>
          <c:tx>
            <c:strRef>
              <c:f>Feuil1!$A$9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Feuil1!$B$6:$K$6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Feuil1!$B$9:$K$9</c:f>
              <c:numCache>
                <c:formatCode>General</c:formatCode>
                <c:ptCount val="10"/>
                <c:pt idx="0">
                  <c:v>0.2</c:v>
                </c:pt>
                <c:pt idx="1">
                  <c:v>3.5</c:v>
                </c:pt>
                <c:pt idx="2">
                  <c:v>0.9</c:v>
                </c:pt>
                <c:pt idx="3">
                  <c:v>1.1000000000000001</c:v>
                </c:pt>
                <c:pt idx="4">
                  <c:v>0.3</c:v>
                </c:pt>
                <c:pt idx="5">
                  <c:v>1.2</c:v>
                </c:pt>
                <c:pt idx="6">
                  <c:v>0.6</c:v>
                </c:pt>
                <c:pt idx="7">
                  <c:v>-0.9</c:v>
                </c:pt>
                <c:pt idx="8">
                  <c:v>2</c:v>
                </c:pt>
                <c:pt idx="9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B7-4015-A2DB-FFF0ED2A79C9}"/>
            </c:ext>
          </c:extLst>
        </c:ser>
        <c:ser>
          <c:idx val="3"/>
          <c:order val="3"/>
          <c:tx>
            <c:strRef>
              <c:f>Feuil1!$A$10</c:f>
              <c:strCache>
                <c:ptCount val="1"/>
                <c:pt idx="0">
                  <c:v>Prix (incl. substitutions génériques)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Feuil1!$B$6:$K$6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Feuil1!$B$10:$K$10</c:f>
              <c:numCache>
                <c:formatCode>General</c:formatCode>
                <c:ptCount val="10"/>
                <c:pt idx="0">
                  <c:v>-0.5</c:v>
                </c:pt>
                <c:pt idx="1">
                  <c:v>0.2</c:v>
                </c:pt>
                <c:pt idx="2">
                  <c:v>-2.1</c:v>
                </c:pt>
                <c:pt idx="3">
                  <c:v>-4.5</c:v>
                </c:pt>
                <c:pt idx="4">
                  <c:v>-6</c:v>
                </c:pt>
                <c:pt idx="5">
                  <c:v>-4.5</c:v>
                </c:pt>
                <c:pt idx="6">
                  <c:v>-2.7</c:v>
                </c:pt>
                <c:pt idx="7">
                  <c:v>-2.2000000000000002</c:v>
                </c:pt>
                <c:pt idx="8">
                  <c:v>-2.5</c:v>
                </c:pt>
                <c:pt idx="9">
                  <c:v>-2.2000000000000002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B7-4015-A2DB-FFF0ED2A7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035800"/>
        <c:axId val="379041288"/>
      </c:barChart>
      <c:catAx>
        <c:axId val="37903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9041288"/>
        <c:crosses val="autoZero"/>
        <c:auto val="1"/>
        <c:lblAlgn val="ctr"/>
        <c:lblOffset val="100"/>
        <c:noMultiLvlLbl val="0"/>
      </c:catAx>
      <c:valAx>
        <c:axId val="379041288"/>
        <c:scaling>
          <c:orientation val="minMax"/>
          <c:max val="10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Effet en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90358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403235842946201E-2"/>
          <c:y val="0.82775420588350013"/>
          <c:w val="0.9800890403229483"/>
          <c:h val="0.15526065611225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Amélioration thérapeutique des nouveaux médicaments mis en marché au Canada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Feuil2!$A$3</c:f>
              <c:strCache>
                <c:ptCount val="1"/>
                <c:pt idx="0">
                  <c:v>Découverte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Feuil2!$B$2:$D$2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Feuil2!$B$3:$D$3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14-4F89-977C-79F1D809A70A}"/>
            </c:ext>
          </c:extLst>
        </c:ser>
        <c:ser>
          <c:idx val="1"/>
          <c:order val="1"/>
          <c:tx>
            <c:strRef>
              <c:f>Feuil2!$A$4</c:f>
              <c:strCache>
                <c:ptCount val="1"/>
                <c:pt idx="0">
                  <c:v>Amélioration importante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Feuil2!$B$2:$D$2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Feuil2!$B$4:$D$4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14-4F89-977C-79F1D809A70A}"/>
            </c:ext>
          </c:extLst>
        </c:ser>
        <c:ser>
          <c:idx val="2"/>
          <c:order val="2"/>
          <c:tx>
            <c:strRef>
              <c:f>Feuil2!$A$5</c:f>
              <c:strCache>
                <c:ptCount val="1"/>
                <c:pt idx="0">
                  <c:v>Amélioration modérée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Feuil2!$B$2:$D$2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Feuil2!$B$5:$D$5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14-4F89-977C-79F1D809A70A}"/>
            </c:ext>
          </c:extLst>
        </c:ser>
        <c:ser>
          <c:idx val="3"/>
          <c:order val="3"/>
          <c:tx>
            <c:strRef>
              <c:f>Feuil2!$A$6</c:f>
              <c:strCache>
                <c:ptCount val="1"/>
                <c:pt idx="0">
                  <c:v>Amélioration minime ou nulle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Feuil2!$B$2:$D$2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Feuil2!$B$6:$D$6</c:f>
              <c:numCache>
                <c:formatCode>General</c:formatCode>
                <c:ptCount val="3"/>
                <c:pt idx="0">
                  <c:v>73</c:v>
                </c:pt>
                <c:pt idx="1">
                  <c:v>116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14-4F89-977C-79F1D809A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79040504"/>
        <c:axId val="379033840"/>
      </c:barChart>
      <c:catAx>
        <c:axId val="37904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9033840"/>
        <c:crosses val="autoZero"/>
        <c:auto val="1"/>
        <c:lblAlgn val="ctr"/>
        <c:lblOffset val="100"/>
        <c:noMultiLvlLbl val="0"/>
      </c:catAx>
      <c:valAx>
        <c:axId val="37903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904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0.64517</cdr:x>
      <cdr:y>0.94793</cdr:y>
    </cdr:from>
    <cdr:to>
      <cdr:x>0.99063</cdr:x>
      <cdr:y>0.99826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930037" y="4308494"/>
          <a:ext cx="2104314" cy="228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1100" dirty="0"/>
            <a:t>Sources : </a:t>
          </a:r>
          <a:r>
            <a:rPr lang="fr-CA" sz="1100" dirty="0" err="1"/>
            <a:t>Gobeil</a:t>
          </a:r>
          <a:r>
            <a:rPr lang="fr-CA" sz="1100" dirty="0"/>
            <a:t>, ICIS, RAMQ, CSN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2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5213" y="0"/>
            <a:ext cx="2971227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F7B17-FF7B-4E93-B936-3CD73D375AF6}" type="datetimeFigureOut">
              <a:rPr lang="fr-CA" smtClean="0"/>
              <a:t>2019-02-12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22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5213" y="8685214"/>
            <a:ext cx="297122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580D2-72F0-4325-BAD1-CA17DB1097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2075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697" cy="458447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754" y="2"/>
            <a:ext cx="2971697" cy="458447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BEC49FA8-C38A-4427-892F-C1D48EA25176}" type="datetimeFigureOut">
              <a:rPr lang="fr-CA" smtClean="0"/>
              <a:t>2019-02-12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181" y="4400472"/>
            <a:ext cx="5487640" cy="3600528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685554"/>
            <a:ext cx="2971697" cy="458447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754" y="8685554"/>
            <a:ext cx="2971697" cy="458447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905FE09E-6C97-4CBF-9B57-DA92B3A25FB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974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73C-C4C6-4D67-8E78-A1F759545579}" type="datetime1">
              <a:rPr lang="fr-CA" smtClean="0"/>
              <a:t>2019-02-12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08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397-98E4-4421-AD84-4AAFBAE50641}" type="datetime1">
              <a:rPr lang="fr-CA" smtClean="0"/>
              <a:t>2019-02-12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91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AE2-1343-4BD0-A8EA-4E4499D8AEE2}" type="datetime1">
              <a:rPr lang="fr-CA" smtClean="0"/>
              <a:t>2019-02-12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389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7F73-A2FC-420B-9B14-583B9B991E3A}" type="datetime1">
              <a:rPr lang="fr-CA" smtClean="0"/>
              <a:t>2019-02-12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502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0658-52A1-4E54-9947-00D5E0ADBED8}" type="datetime1">
              <a:rPr lang="fr-CA" smtClean="0"/>
              <a:t>2019-02-12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861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AF09-E8D0-442A-9904-2BFA0838548E}" type="datetime1">
              <a:rPr lang="fr-CA" smtClean="0"/>
              <a:t>2019-02-12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513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7339-D394-4CF6-B361-D164B77E3FB2}" type="datetime1">
              <a:rPr lang="fr-CA" smtClean="0"/>
              <a:t>2019-02-12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716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CB3C-0A25-4602-A493-FC21ED191359}" type="datetime1">
              <a:rPr lang="fr-CA" smtClean="0"/>
              <a:t>2019-02-12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79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33B-E725-4B19-B71F-4759F0AF9EE7}" type="datetime1">
              <a:rPr lang="fr-CA" smtClean="0"/>
              <a:t>2019-02-12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17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4C34-DAC8-447F-ACA5-F601462CB441}" type="datetime1">
              <a:rPr lang="fr-CA" smtClean="0"/>
              <a:t>2019-02-12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84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CDB-2804-452F-941A-2C24BDD5BD09}" type="datetime1">
              <a:rPr lang="fr-CA" smtClean="0"/>
              <a:t>2019-02-12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44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BAE4-B82E-4422-89AA-F75C04BAF25D}" type="datetime1">
              <a:rPr lang="fr-CA" smtClean="0"/>
              <a:t>2019-02-12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52002-39DA-4BA4-A857-9FA656CE0A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460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chart" Target="../charts/chart3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hyperlink" Target="https://assurancemedicaments.csn.qc.ca/" TargetMode="Externa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6380" y="0"/>
            <a:ext cx="10515600" cy="1325563"/>
          </a:xfrm>
        </p:spPr>
        <p:txBody>
          <a:bodyPr/>
          <a:lstStyle/>
          <a:p>
            <a:endParaRPr lang="fr-CA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/>
          <a:stretch/>
        </p:blipFill>
        <p:spPr>
          <a:xfrm>
            <a:off x="626380" y="1071418"/>
            <a:ext cx="10727420" cy="578658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" y="0"/>
            <a:ext cx="10735248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4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69" y="0"/>
            <a:ext cx="7137862" cy="6753730"/>
          </a:xfr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35836" y="6569095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8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51" y="30379"/>
            <a:ext cx="7553498" cy="6827621"/>
          </a:xfrm>
          <a:solidFill>
            <a:srgbClr val="C5D4CF"/>
          </a:solidFill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6581001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39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6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89" y="0"/>
            <a:ext cx="7503622" cy="6799912"/>
          </a:xfr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68163" y="6581001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25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36321" y="758302"/>
            <a:ext cx="5588201" cy="569805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fr-CA" sz="3200" b="1" dirty="0">
                <a:latin typeface="Cambria" panose="02040503050406030204" pitchFamily="18" charset="0"/>
              </a:rPr>
              <a:t/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/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/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/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/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>Pourcentage </a:t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>de la population (18+) n’ayant pas rempli </a:t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>au moins </a:t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>une ordonnance </a:t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>pour des raisons financières </a:t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>en 2016 </a:t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/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/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/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/>
            </a:r>
            <a:br>
              <a:rPr lang="fr-CA" sz="3200" b="1" dirty="0">
                <a:latin typeface="Cambria" panose="02040503050406030204" pitchFamily="18" charset="0"/>
              </a:rPr>
            </a:br>
            <a:r>
              <a:rPr lang="fr-CA" sz="3200" b="1" dirty="0">
                <a:latin typeface="Cambria" panose="02040503050406030204" pitchFamily="18" charset="0"/>
              </a:rPr>
              <a:t/>
            </a:r>
            <a:br>
              <a:rPr lang="fr-CA" sz="3200" b="1" dirty="0">
                <a:latin typeface="Cambria" panose="02040503050406030204" pitchFamily="18" charset="0"/>
              </a:rPr>
            </a:br>
            <a:endParaRPr lang="fr-CA" sz="3200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https://assurancemedicaments.csn.qc.ca/assets/uploads/2018/09/fig-1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0" y="618342"/>
            <a:ext cx="5471101" cy="569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67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38" y="0"/>
            <a:ext cx="7570124" cy="6954982"/>
          </a:xfr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6519548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99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120" y="-156732"/>
            <a:ext cx="11155680" cy="1325563"/>
          </a:xfrm>
        </p:spPr>
        <p:txBody>
          <a:bodyPr>
            <a:normAutofit/>
          </a:bodyPr>
          <a:lstStyle/>
          <a:p>
            <a:r>
              <a:rPr lang="fr-CA" sz="4000" b="1" dirty="0">
                <a:latin typeface="Cambria" panose="02040503050406030204" pitchFamily="18" charset="0"/>
              </a:rPr>
              <a:t>Un manque d’équité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797629"/>
              </p:ext>
            </p:extLst>
          </p:nvPr>
        </p:nvGraphicFramePr>
        <p:xfrm>
          <a:off x="263434" y="795147"/>
          <a:ext cx="11469624" cy="478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4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22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5159"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b="1" u="none" strike="noStrike" dirty="0">
                          <a:effectLst/>
                        </a:rPr>
                        <a:t>Composantes du </a:t>
                      </a:r>
                      <a:r>
                        <a:rPr lang="fr-CA" sz="2200" b="1" u="sng" strike="noStrike" dirty="0">
                          <a:effectLst/>
                        </a:rPr>
                        <a:t>coût des régimes</a:t>
                      </a:r>
                      <a:endParaRPr lang="fr-CA" sz="2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b="1" u="sng" strike="noStrike" dirty="0">
                          <a:effectLst/>
                        </a:rPr>
                        <a:t>Régime public</a:t>
                      </a:r>
                      <a:endParaRPr lang="fr-CA" sz="2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b="1" u="sng" strike="noStrike" dirty="0">
                          <a:effectLst/>
                        </a:rPr>
                        <a:t>Régimes privés</a:t>
                      </a:r>
                      <a:endParaRPr lang="fr-CA" sz="2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Taxes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Aucune taxe applicable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Taxe sur les primes d’</a:t>
                      </a:r>
                      <a:r>
                        <a:rPr lang="fr-CA" sz="2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</a:t>
                      </a:r>
                      <a:r>
                        <a:rPr lang="fr-CA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: 9 % des primes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208"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Frais et profits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Environ 1,5 %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De 5 % à 15 % des primes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440"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>
                          <a:effectLst/>
                        </a:rPr>
                        <a:t>Honoraires des pharmaciens</a:t>
                      </a:r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Réglementés (environ </a:t>
                      </a:r>
                      <a:br>
                        <a:rPr lang="fr-CA" sz="2200" u="none" strike="noStrike" dirty="0">
                          <a:effectLst/>
                        </a:rPr>
                      </a:br>
                      <a:r>
                        <a:rPr lang="fr-CA" sz="2200" u="none" strike="noStrike" dirty="0">
                          <a:effectLst/>
                        </a:rPr>
                        <a:t>8 $/ordonnance)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Non réglementés (peut être 2X plus élevé) </a:t>
                      </a:r>
                      <a:br>
                        <a:rPr lang="fr-CA" sz="2200" u="none" strike="noStrike" dirty="0">
                          <a:effectLst/>
                        </a:rPr>
                      </a:br>
                      <a:r>
                        <a:rPr lang="fr-CA" sz="2200" u="none" strike="noStrike" dirty="0">
                          <a:effectLst/>
                        </a:rPr>
                        <a:t>Cela représente en moyenne 17 % des primes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Marge du grossiste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fr-CA" sz="2200" u="none" strike="noStrike" dirty="0">
                          <a:effectLst/>
                        </a:rPr>
                        <a:t>                           Même règlement en application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2491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Coûts du médicament 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fr-CA" sz="2200" u="none" strike="noStrike" dirty="0">
                          <a:effectLst/>
                        </a:rPr>
                        <a:t>Règle</a:t>
                      </a:r>
                      <a:r>
                        <a:rPr lang="fr-CA" sz="2200" u="none" strike="noStrike" baseline="0" dirty="0">
                          <a:effectLst/>
                        </a:rPr>
                        <a:t> générale, les prix négociés par le régime public (ou l’Alliance pancanadienne pharmaceutique) bénéficient aux régimes privés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9348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Exception : les ententes confidentielles (ententes d'inscription) négociées </a:t>
                      </a:r>
                      <a:br>
                        <a:rPr lang="fr-CA" sz="2200" u="none" strike="noStrike" dirty="0">
                          <a:effectLst/>
                        </a:rPr>
                      </a:br>
                      <a:r>
                        <a:rPr lang="fr-CA" sz="2200" u="none" strike="noStrike" dirty="0">
                          <a:effectLst/>
                        </a:rPr>
                        <a:t>par Québec (153 M$) ne bénéficient pas aux régimes privés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15</a:t>
            </a:fld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98120" y="5959557"/>
            <a:ext cx="114696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600" b="1" dirty="0"/>
              <a:t>À consommation égale, il existe un écart défavorable pour les régimes privés </a:t>
            </a:r>
            <a:br>
              <a:rPr lang="fr-CA" sz="2600" b="1" dirty="0"/>
            </a:br>
            <a:r>
              <a:rPr lang="fr-CA" sz="2600" b="1" dirty="0"/>
              <a:t>d'au moins 33 % du coût!</a:t>
            </a:r>
          </a:p>
        </p:txBody>
      </p:sp>
      <p:sp>
        <p:nvSpPr>
          <p:cNvPr id="7" name="Accolade ouvrante 6"/>
          <p:cNvSpPr/>
          <p:nvPr/>
        </p:nvSpPr>
        <p:spPr>
          <a:xfrm>
            <a:off x="1894116" y="4469363"/>
            <a:ext cx="681133" cy="15192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31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456" y="122702"/>
            <a:ext cx="1115568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manque d’équité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16</a:t>
            </a:fld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938" y="1629728"/>
            <a:ext cx="5467358" cy="4726622"/>
          </a:xfrm>
        </p:spPr>
        <p:txBody>
          <a:bodyPr>
            <a:normAutofit/>
          </a:bodyPr>
          <a:lstStyle/>
          <a:p>
            <a:r>
              <a:rPr lang="fr-CA" sz="2400" dirty="0">
                <a:latin typeface="Cambria" panose="02040503050406030204" pitchFamily="18" charset="0"/>
              </a:rPr>
              <a:t>Les régimes privés sont en moyenne moins performants dans la substitution générique</a:t>
            </a:r>
          </a:p>
          <a:p>
            <a:r>
              <a:rPr lang="fr-CA" sz="2400" dirty="0">
                <a:latin typeface="Cambria" panose="02040503050406030204" pitchFamily="18" charset="0"/>
              </a:rPr>
              <a:t>Certains régimes privés couvrent </a:t>
            </a:r>
            <a:br>
              <a:rPr lang="fr-CA" sz="2400" dirty="0">
                <a:latin typeface="Cambria" panose="02040503050406030204" pitchFamily="18" charset="0"/>
              </a:rPr>
            </a:br>
            <a:r>
              <a:rPr lang="fr-CA" sz="2400" dirty="0">
                <a:latin typeface="Cambria" panose="02040503050406030204" pitchFamily="18" charset="0"/>
              </a:rPr>
              <a:t>des médicaments sous une « liste ouverte », plutôt que selon la liste </a:t>
            </a:r>
            <a:br>
              <a:rPr lang="fr-CA" sz="2400" dirty="0">
                <a:latin typeface="Cambria" panose="02040503050406030204" pitchFamily="18" charset="0"/>
              </a:rPr>
            </a:br>
            <a:r>
              <a:rPr lang="fr-CA" sz="2400" dirty="0">
                <a:latin typeface="Cambria" panose="02040503050406030204" pitchFamily="18" charset="0"/>
              </a:rPr>
              <a:t>de la RAMQ</a:t>
            </a:r>
          </a:p>
          <a:p>
            <a:pPr marL="442913" lvl="1"/>
            <a:r>
              <a:rPr lang="fr-CA" dirty="0">
                <a:latin typeface="Cambria" panose="02040503050406030204" pitchFamily="18" charset="0"/>
              </a:rPr>
              <a:t>Plus de coûts pour une faible </a:t>
            </a:r>
            <a:br>
              <a:rPr lang="fr-CA" dirty="0">
                <a:latin typeface="Cambria" panose="02040503050406030204" pitchFamily="18" charset="0"/>
              </a:rPr>
            </a:br>
            <a:r>
              <a:rPr lang="fr-CA" dirty="0">
                <a:latin typeface="Cambria" panose="02040503050406030204" pitchFamily="18" charset="0"/>
              </a:rPr>
              <a:t>valeur thérapeutique</a:t>
            </a:r>
          </a:p>
          <a:p>
            <a:r>
              <a:rPr lang="fr-CA" sz="2400" dirty="0">
                <a:latin typeface="Cambria" panose="02040503050406030204" pitchFamily="18" charset="0"/>
              </a:rPr>
              <a:t>Résultat : le coût par ordonnance </a:t>
            </a:r>
            <a:br>
              <a:rPr lang="fr-CA" sz="2400" dirty="0">
                <a:latin typeface="Cambria" panose="02040503050406030204" pitchFamily="18" charset="0"/>
              </a:rPr>
            </a:br>
            <a:r>
              <a:rPr lang="fr-CA" sz="2400" dirty="0">
                <a:latin typeface="Cambria" panose="02040503050406030204" pitchFamily="18" charset="0"/>
              </a:rPr>
              <a:t>est beaucoup plus cher au sein </a:t>
            </a:r>
            <a:br>
              <a:rPr lang="fr-CA" sz="2400" dirty="0">
                <a:latin typeface="Cambria" panose="02040503050406030204" pitchFamily="18" charset="0"/>
              </a:rPr>
            </a:br>
            <a:r>
              <a:rPr lang="fr-CA" sz="2400" dirty="0">
                <a:latin typeface="Cambria" panose="02040503050406030204" pitchFamily="18" charset="0"/>
              </a:rPr>
              <a:t>des régimes privés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5902452" y="1629727"/>
          <a:ext cx="6091428" cy="4545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72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" y="225166"/>
            <a:ext cx="1179576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prix trop élevé et</a:t>
            </a:r>
            <a:br>
              <a:rPr lang="fr-CA" b="1" dirty="0">
                <a:latin typeface="Cambria" panose="02040503050406030204" pitchFamily="18" charset="0"/>
              </a:rPr>
            </a:br>
            <a:r>
              <a:rPr lang="fr-CA" b="1" dirty="0">
                <a:latin typeface="Cambria" panose="02040503050406030204" pitchFamily="18" charset="0"/>
              </a:rPr>
              <a:t>des dépenses qui explosent</a:t>
            </a:r>
            <a:endParaRPr lang="fr-CA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120" y="2005012"/>
            <a:ext cx="11673840" cy="4351338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Dans les milieux de travail où un régime d’assurance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collective existe, la couverture est de plus en plus dispendieuse</a:t>
            </a:r>
          </a:p>
          <a:p>
            <a:pPr marL="898525" lvl="1" indent="-3651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CA" sz="2800" dirty="0">
                <a:latin typeface="Cambria" panose="02040503050406030204" pitchFamily="18" charset="0"/>
              </a:rPr>
              <a:t>Depuis </a:t>
            </a:r>
            <a:r>
              <a:rPr lang="fr-CA" sz="3000" dirty="0">
                <a:latin typeface="Cambria" panose="02040503050406030204" pitchFamily="18" charset="0"/>
              </a:rPr>
              <a:t>2016, les primes ont augmenté en moyenne de 8,7 % par an, soit bien au-delà de l’inflation ou de la hausse des salaires</a:t>
            </a:r>
          </a:p>
          <a:p>
            <a:pPr marL="898525" lvl="1" indent="-36512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CA" sz="3000" dirty="0">
                <a:latin typeface="Cambria" panose="02040503050406030204" pitchFamily="18" charset="0"/>
              </a:rPr>
              <a:t>D’ici 2025, certaines analyses vont jusqu’à dire que la croissance totale atteindra </a:t>
            </a:r>
            <a:r>
              <a:rPr lang="fr-CA" sz="2800" dirty="0">
                <a:latin typeface="Cambria" panose="02040503050406030204" pitchFamily="18" charset="0"/>
              </a:rPr>
              <a:t>130 %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5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120" y="192198"/>
            <a:ext cx="1115568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manque d’équité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120" y="1629728"/>
            <a:ext cx="11993880" cy="4911031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Les conséquences dans les milieux de travail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600" dirty="0">
              <a:latin typeface="Cambria" panose="02040503050406030204" pitchFamily="18" charset="0"/>
            </a:endParaRP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3000" dirty="0">
                <a:latin typeface="Cambria" panose="02040503050406030204" pitchFamily="18" charset="0"/>
              </a:rPr>
              <a:t>Les primes augmentent plus vite que les salaires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A" sz="3000" dirty="0">
                <a:latin typeface="Cambria" panose="02040503050406030204" pitchFamily="18" charset="0"/>
              </a:rPr>
              <a:t>Les régimes privés ont peu de moyens pour contrôler </a:t>
            </a:r>
            <a:br>
              <a:rPr lang="fr-CA" sz="3000" dirty="0">
                <a:latin typeface="Cambria" panose="02040503050406030204" pitchFamily="18" charset="0"/>
              </a:rPr>
            </a:br>
            <a:r>
              <a:rPr lang="fr-CA" sz="3000" dirty="0">
                <a:latin typeface="Cambria" panose="02040503050406030204" pitchFamily="18" charset="0"/>
              </a:rPr>
              <a:t>les coûts à long terme</a:t>
            </a:r>
          </a:p>
          <a:p>
            <a:pPr marL="1343025" lvl="1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A" sz="2800" dirty="0">
                <a:latin typeface="Cambria" panose="02040503050406030204" pitchFamily="18" charset="0"/>
              </a:rPr>
              <a:t>Cela peut mettre sous pression la viabilité des autres protections </a:t>
            </a:r>
            <a:br>
              <a:rPr lang="fr-CA" sz="2800" dirty="0">
                <a:latin typeface="Cambria" panose="02040503050406030204" pitchFamily="18" charset="0"/>
              </a:rPr>
            </a:br>
            <a:r>
              <a:rPr lang="fr-CA" sz="2800" dirty="0">
                <a:latin typeface="Cambria" panose="02040503050406030204" pitchFamily="18" charset="0"/>
              </a:rPr>
              <a:t>du régime (accident, maladie, invalidité)</a:t>
            </a:r>
          </a:p>
          <a:p>
            <a:pPr marL="1343025" lvl="1" indent="-3540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2800" dirty="0">
                <a:latin typeface="Cambria" panose="02040503050406030204" pitchFamily="18" charset="0"/>
              </a:rPr>
              <a:t>Même lorsque l’employeur absorbe des hausses de primes, </a:t>
            </a:r>
            <a:br>
              <a:rPr lang="fr-CA" sz="2800" dirty="0">
                <a:latin typeface="Cambria" panose="02040503050406030204" pitchFamily="18" charset="0"/>
              </a:rPr>
            </a:br>
            <a:r>
              <a:rPr lang="fr-CA" sz="2800" dirty="0">
                <a:latin typeface="Cambria" panose="02040503050406030204" pitchFamily="18" charset="0"/>
              </a:rPr>
              <a:t>cela a un effet sur la rémunération globale et donc sur la négociation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15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120" y="0"/>
            <a:ext cx="1115568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manque d’équité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120" y="1425688"/>
            <a:ext cx="11734800" cy="5202481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Les conséquences dans les milieux de travail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600" dirty="0">
              <a:latin typeface="Cambria" panose="02040503050406030204" pitchFamily="18" charset="0"/>
            </a:endParaRPr>
          </a:p>
          <a:p>
            <a:pPr marL="990600" lvl="1" indent="-4492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A" sz="2900" dirty="0">
                <a:latin typeface="Cambria" panose="02040503050406030204" pitchFamily="18" charset="0"/>
              </a:rPr>
              <a:t>Lorsque les coûts sont refilés aux travailleuses et travailleurs, </a:t>
            </a:r>
            <a:br>
              <a:rPr lang="fr-CA" sz="2900" dirty="0">
                <a:latin typeface="Cambria" panose="02040503050406030204" pitchFamily="18" charset="0"/>
              </a:rPr>
            </a:br>
            <a:r>
              <a:rPr lang="fr-CA" sz="2900" dirty="0">
                <a:latin typeface="Cambria" panose="02040503050406030204" pitchFamily="18" charset="0"/>
              </a:rPr>
              <a:t>c’est le niveau de vie qui est affecté</a:t>
            </a:r>
          </a:p>
          <a:p>
            <a:pPr marL="990600" lvl="1" indent="-4492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A" sz="2900" dirty="0">
                <a:latin typeface="Cambria" panose="02040503050406030204" pitchFamily="18" charset="0"/>
              </a:rPr>
              <a:t>Lorsque des choix difficiles sont faits, le syndicat peut devenir </a:t>
            </a:r>
            <a:br>
              <a:rPr lang="fr-CA" sz="2900" dirty="0">
                <a:latin typeface="Cambria" panose="02040503050406030204" pitchFamily="18" charset="0"/>
              </a:rPr>
            </a:br>
            <a:r>
              <a:rPr lang="fr-CA" sz="2900" dirty="0">
                <a:latin typeface="Cambria" panose="02040503050406030204" pitchFamily="18" charset="0"/>
              </a:rPr>
              <a:t>le bouc émissaire s’il est preneur de l’assurance</a:t>
            </a:r>
          </a:p>
          <a:p>
            <a:pPr marL="990600" lvl="1" indent="-4492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A" sz="2900" dirty="0">
                <a:latin typeface="Cambria" panose="02040503050406030204" pitchFamily="18" charset="0"/>
              </a:rPr>
              <a:t>L’obligation de couvrir le volet médicament empêche certains petits groupes d’obtenir des protections en cas d’accident, de maladie ou d’invalidité</a:t>
            </a:r>
          </a:p>
          <a:p>
            <a:pPr marL="990600" lvl="1" indent="-4492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2900" dirty="0">
                <a:latin typeface="Cambria" panose="02040503050406030204" pitchFamily="18" charset="0"/>
              </a:rPr>
              <a:t>Il devient plus difficile que jamais de couvrir </a:t>
            </a:r>
            <a:r>
              <a:rPr lang="fr-CA" sz="2900" dirty="0">
                <a:solidFill>
                  <a:srgbClr val="FF0000"/>
                </a:solidFill>
                <a:latin typeface="Cambria" panose="02040503050406030204" pitchFamily="18" charset="0"/>
              </a:rPr>
              <a:t>les travailleuses et travailleurs </a:t>
            </a:r>
            <a:r>
              <a:rPr lang="fr-CA" sz="2900" dirty="0">
                <a:latin typeface="Cambria" panose="02040503050406030204" pitchFamily="18" charset="0"/>
              </a:rPr>
              <a:t>effectuant un faible nombre d’heures</a:t>
            </a:r>
            <a:endParaRPr lang="fr-CA" sz="2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1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3" y="11906"/>
            <a:ext cx="7233668" cy="6846094"/>
          </a:xfr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92229" y="6569094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20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120" y="108222"/>
            <a:ext cx="1115568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manque d’équité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120" y="1766889"/>
            <a:ext cx="11734800" cy="4589462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Disparités de primes selon le milieu de travail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CA" sz="1600" dirty="0">
              <a:latin typeface="Cambria" panose="02040503050406030204" pitchFamily="18" charset="0"/>
            </a:endParaRP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A" sz="2900" dirty="0">
                <a:latin typeface="Cambria" panose="02040503050406030204" pitchFamily="18" charset="0"/>
              </a:rPr>
              <a:t>Régimes privés : primes généralement sans lien avec le revenu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fr-CA" sz="2900" dirty="0">
                <a:latin typeface="Cambria" panose="02040503050406030204" pitchFamily="18" charset="0"/>
              </a:rPr>
              <a:t>Régime public : aucune progressivité de la prime au-delà d’un certain revenu familial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Disparités en matière de franchises et de coassurances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Les employeurs qui n’offrent aucun régime n’ont pas à payer 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de primes (cela concerne près de 2 millions d’emplois)</a:t>
            </a:r>
          </a:p>
          <a:p>
            <a:endParaRPr lang="fr-CA" sz="3600" dirty="0"/>
          </a:p>
          <a:p>
            <a:endParaRPr lang="fr-CA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06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5" y="-5610"/>
            <a:ext cx="7076902" cy="6863610"/>
          </a:xfr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6581001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53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66" y="0"/>
            <a:ext cx="7861069" cy="6858000"/>
          </a:xfr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91254" y="6581001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42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6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17" y="0"/>
            <a:ext cx="7794567" cy="6901511"/>
          </a:xfr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03200" y="6356350"/>
            <a:ext cx="1893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47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0293" y="1305120"/>
            <a:ext cx="11611707" cy="1325563"/>
          </a:xfrm>
        </p:spPr>
        <p:txBody>
          <a:bodyPr>
            <a:normAutofit fontScale="90000"/>
          </a:bodyPr>
          <a:lstStyle/>
          <a:p>
            <a:r>
              <a:rPr lang="fr-CA" b="1" dirty="0">
                <a:latin typeface="Cambria" panose="02040503050406030204" pitchFamily="18" charset="0"/>
              </a:rPr>
              <a:t>Dépenses totales en médicaments par habitant pour les pays déclarants de l’OCDE</a:t>
            </a:r>
            <a:br>
              <a:rPr lang="fr-CA" b="1" dirty="0">
                <a:latin typeface="Cambria" panose="02040503050406030204" pitchFamily="18" charset="0"/>
              </a:rPr>
            </a:br>
            <a:r>
              <a:rPr lang="fr-CA" b="1" dirty="0">
                <a:latin typeface="Cambria" panose="02040503050406030204" pitchFamily="18" charset="0"/>
              </a:rPr>
              <a:t>(2014, $canadien, PPA)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pic>
        <p:nvPicPr>
          <p:cNvPr id="2050" name="Picture 2" descr="https://assurancemedicaments.csn.qc.ca/assets/uploads/2018/09/fig-2.pn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58" y="2196501"/>
            <a:ext cx="75229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827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69182"/>
            <a:ext cx="1196340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prix trop élevé et</a:t>
            </a:r>
            <a:br>
              <a:rPr lang="fr-CA" b="1" dirty="0">
                <a:latin typeface="Cambria" panose="02040503050406030204" pitchFamily="18" charset="0"/>
              </a:rPr>
            </a:br>
            <a:r>
              <a:rPr lang="fr-CA" b="1" dirty="0">
                <a:latin typeface="Cambria" panose="02040503050406030204" pitchFamily="18" charset="0"/>
              </a:rPr>
              <a:t>des dépenses qui explosent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782148"/>
            <a:ext cx="11873204" cy="4939328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fr-CA" sz="3100" dirty="0">
                <a:latin typeface="Cambria" panose="02040503050406030204" pitchFamily="18" charset="0"/>
              </a:rPr>
              <a:t>La croissance annuelle du coût des médicaments est plus importante et plus rapide au Québec qu’ailleurs au Canada</a:t>
            </a:r>
            <a:br>
              <a:rPr lang="fr-CA" sz="3100" dirty="0">
                <a:latin typeface="Cambria" panose="02040503050406030204" pitchFamily="18" charset="0"/>
              </a:rPr>
            </a:br>
            <a:r>
              <a:rPr lang="fr-CA" sz="3100" dirty="0">
                <a:latin typeface="Cambria" panose="02040503050406030204" pitchFamily="18" charset="0"/>
              </a:rPr>
              <a:t>ou dans les autres pays de l’OCDE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3100" dirty="0">
                <a:latin typeface="Cambria" panose="02040503050406030204" pitchFamily="18" charset="0"/>
              </a:rPr>
              <a:t>En 2014, les dépenses totales pour les produits pharmaceutiques (médicaments d’ordonnance et en vente libre) étaient</a:t>
            </a:r>
            <a:br>
              <a:rPr lang="fr-CA" sz="3100" dirty="0">
                <a:latin typeface="Cambria" panose="02040503050406030204" pitchFamily="18" charset="0"/>
              </a:rPr>
            </a:br>
            <a:r>
              <a:rPr lang="fr-CA" sz="3100" dirty="0">
                <a:latin typeface="Cambria" panose="02040503050406030204" pitchFamily="18" charset="0"/>
              </a:rPr>
              <a:t>de 1 087 $ par personne au Québec. Dans le reste du Canada,</a:t>
            </a:r>
            <a:br>
              <a:rPr lang="fr-CA" sz="3100" dirty="0">
                <a:latin typeface="Cambria" panose="02040503050406030204" pitchFamily="18" charset="0"/>
              </a:rPr>
            </a:br>
            <a:r>
              <a:rPr lang="fr-CA" sz="3100" dirty="0">
                <a:latin typeface="Cambria" panose="02040503050406030204" pitchFamily="18" charset="0"/>
              </a:rPr>
              <a:t>les dépenses s’élevaient à 912 $ alors que la médiane pour l’ensemble des pays de l’OCDE était de 603 $, soit 45 % de</a:t>
            </a:r>
            <a:br>
              <a:rPr lang="fr-CA" sz="3100" dirty="0">
                <a:latin typeface="Cambria" panose="02040503050406030204" pitchFamily="18" charset="0"/>
              </a:rPr>
            </a:br>
            <a:r>
              <a:rPr lang="fr-CA" sz="3100" dirty="0">
                <a:latin typeface="Cambria" panose="02040503050406030204" pitchFamily="18" charset="0"/>
              </a:rPr>
              <a:t>moins qu’au Québec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10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55" y="19371"/>
            <a:ext cx="7820891" cy="6838629"/>
          </a:xfr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6502923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85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38547"/>
            <a:ext cx="10515600" cy="1325563"/>
          </a:xfrm>
        </p:spPr>
        <p:txBody>
          <a:bodyPr>
            <a:normAutofit/>
          </a:bodyPr>
          <a:lstStyle/>
          <a:p>
            <a:r>
              <a:rPr lang="fr-CA" sz="4200" b="1" dirty="0">
                <a:latin typeface="Cambria" panose="02040503050406030204" pitchFamily="18" charset="0"/>
              </a:rPr>
              <a:t>Un prix trop élevé et</a:t>
            </a:r>
            <a:br>
              <a:rPr lang="fr-CA" sz="4200" b="1" dirty="0">
                <a:latin typeface="Cambria" panose="02040503050406030204" pitchFamily="18" charset="0"/>
              </a:rPr>
            </a:br>
            <a:r>
              <a:rPr lang="fr-CA" sz="4200" b="1" dirty="0">
                <a:latin typeface="Cambria" panose="02040503050406030204" pitchFamily="18" charset="0"/>
              </a:rPr>
              <a:t>des dépenses qui explosent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27</a:t>
            </a:fld>
            <a:endParaRPr lang="fr-CA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586620"/>
              </p:ext>
            </p:extLst>
          </p:nvPr>
        </p:nvGraphicFramePr>
        <p:xfrm>
          <a:off x="279918" y="1642189"/>
          <a:ext cx="11467323" cy="507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12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686" y="94537"/>
            <a:ext cx="1051560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prix trop élevé et</a:t>
            </a:r>
            <a:br>
              <a:rPr lang="fr-CA" b="1" dirty="0">
                <a:latin typeface="Cambria" panose="02040503050406030204" pitchFamily="18" charset="0"/>
              </a:rPr>
            </a:br>
            <a:r>
              <a:rPr lang="fr-CA" b="1" dirty="0">
                <a:latin typeface="Cambria" panose="02040503050406030204" pitchFamily="18" charset="0"/>
              </a:rPr>
              <a:t>des dépenses qui explosent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86016" y="1689895"/>
            <a:ext cx="7510183" cy="4666456"/>
          </a:xfrm>
        </p:spPr>
        <p:txBody>
          <a:bodyPr>
            <a:noAutofit/>
          </a:bodyPr>
          <a:lstStyle/>
          <a:p>
            <a:r>
              <a:rPr lang="fr-CA" sz="2400" dirty="0">
                <a:latin typeface="Cambria" panose="02040503050406030204" pitchFamily="18" charset="0"/>
              </a:rPr>
              <a:t>Le volume de médicaments consommés augmentent en raison </a:t>
            </a:r>
          </a:p>
          <a:p>
            <a:pPr marL="447675" lvl="1"/>
            <a:r>
              <a:rPr lang="fr-CA" dirty="0">
                <a:latin typeface="Cambria" panose="02040503050406030204" pitchFamily="18" charset="0"/>
              </a:rPr>
              <a:t>du vieillissement et de la croissance </a:t>
            </a:r>
            <a:br>
              <a:rPr lang="fr-CA" dirty="0">
                <a:latin typeface="Cambria" panose="02040503050406030204" pitchFamily="18" charset="0"/>
              </a:rPr>
            </a:br>
            <a:r>
              <a:rPr lang="fr-CA" dirty="0">
                <a:latin typeface="Cambria" panose="02040503050406030204" pitchFamily="18" charset="0"/>
              </a:rPr>
              <a:t>de la population</a:t>
            </a:r>
          </a:p>
          <a:p>
            <a:pPr marL="447675" lvl="1"/>
            <a:r>
              <a:rPr lang="fr-CA" dirty="0">
                <a:latin typeface="Cambria" panose="02040503050406030204" pitchFamily="18" charset="0"/>
              </a:rPr>
              <a:t>des médicaments remplaçant des traitements médicaux</a:t>
            </a:r>
          </a:p>
          <a:p>
            <a:pPr marL="447675" lvl="1"/>
            <a:r>
              <a:rPr lang="fr-CA" dirty="0">
                <a:latin typeface="Cambria" panose="02040503050406030204" pitchFamily="18" charset="0"/>
              </a:rPr>
              <a:t>de l’usage élargie du médicament (performance sociale, pallier à de mauvaises habitudes vie, etc.)</a:t>
            </a:r>
          </a:p>
          <a:p>
            <a:r>
              <a:rPr lang="fr-CA" sz="2400" dirty="0">
                <a:latin typeface="Cambria" panose="02040503050406030204" pitchFamily="18" charset="0"/>
              </a:rPr>
              <a:t>Des médicaments trop bien protégés par les brevets?</a:t>
            </a:r>
          </a:p>
          <a:p>
            <a:r>
              <a:rPr lang="fr-CA" sz="2400" dirty="0">
                <a:latin typeface="Cambria" panose="02040503050406030204" pitchFamily="18" charset="0"/>
              </a:rPr>
              <a:t>Mise en marché des médicaments de spécialité à prix élevé : médicaments traitant les maladies rares, médicaments biologiques et médicaments oncologiques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28</a:t>
            </a:fld>
            <a:endParaRPr lang="fr-CA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253745"/>
              </p:ext>
            </p:extLst>
          </p:nvPr>
        </p:nvGraphicFramePr>
        <p:xfrm>
          <a:off x="7696200" y="365125"/>
          <a:ext cx="4405604" cy="635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32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prix trop élevé et</a:t>
            </a:r>
            <a:br>
              <a:rPr lang="fr-CA" b="1" dirty="0">
                <a:latin typeface="Cambria" panose="02040503050406030204" pitchFamily="18" charset="0"/>
              </a:rPr>
            </a:br>
            <a:r>
              <a:rPr lang="fr-CA" b="1" dirty="0">
                <a:latin typeface="Cambria" panose="02040503050406030204" pitchFamily="18" charset="0"/>
              </a:rPr>
              <a:t>des dépenses qui explosent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29</a:t>
            </a:fld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5663"/>
            <a:ext cx="11353800" cy="68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3420" y="838092"/>
            <a:ext cx="11824137" cy="817288"/>
          </a:xfrm>
        </p:spPr>
        <p:txBody>
          <a:bodyPr>
            <a:normAutofit fontScale="90000"/>
          </a:bodyPr>
          <a:lstStyle/>
          <a:p>
            <a:r>
              <a:rPr lang="fr-CA" sz="4900" b="1" dirty="0">
                <a:latin typeface="Cambria" panose="02040503050406030204" pitchFamily="18" charset="0"/>
              </a:rPr>
              <a:t>L'assurance médicaments, pourquoi?</a:t>
            </a:r>
            <a:r>
              <a:rPr lang="fr-CA" b="1" dirty="0"/>
              <a:t/>
            </a:r>
            <a:br>
              <a:rPr lang="fr-CA" b="1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3420" y="1655380"/>
            <a:ext cx="11824137" cy="5136438"/>
          </a:xfrm>
        </p:spPr>
        <p:txBody>
          <a:bodyPr>
            <a:noAutofit/>
          </a:bodyPr>
          <a:lstStyle/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Au Québec, il y a encore de nombreuses personnes qui ne prennent pas leurs médicaments pour des raisons financières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et leur proportion est croissante</a:t>
            </a:r>
          </a:p>
          <a:p>
            <a:pPr marL="993775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CA" sz="2800" dirty="0">
                <a:latin typeface="Cambria" panose="02040503050406030204" pitchFamily="18" charset="0"/>
              </a:rPr>
              <a:t>Entre 2013 et 2016, elle est passée de 5 % à 9 %</a:t>
            </a:r>
          </a:p>
          <a:p>
            <a:pPr marL="536575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800" dirty="0">
              <a:latin typeface="Cambria" panose="02040503050406030204" pitchFamily="18" charset="0"/>
            </a:endParaRP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Le coût des médicaments est extrêmement élevé au Québec, parmi les plus élevés des pays de l’Organisation de coopération et de développement économiques (OCDE)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02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9560" y="159852"/>
            <a:ext cx="1162812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prix trop élevé et</a:t>
            </a:r>
            <a:br>
              <a:rPr lang="fr-CA" b="1" dirty="0">
                <a:latin typeface="Cambria" panose="02040503050406030204" pitchFamily="18" charset="0"/>
              </a:rPr>
            </a:br>
            <a:r>
              <a:rPr lang="fr-CA" b="1" dirty="0">
                <a:latin typeface="Cambria" panose="02040503050406030204" pitchFamily="18" charset="0"/>
              </a:rPr>
              <a:t>des dépenses qui explosent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9560" y="1819469"/>
            <a:ext cx="11628120" cy="5038531"/>
          </a:xfrm>
        </p:spPr>
        <p:txBody>
          <a:bodyPr>
            <a:no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dirty="0">
                <a:latin typeface="Cambria" panose="02040503050406030204" pitchFamily="18" charset="0"/>
              </a:rPr>
              <a:t>Le système mixte d’assurance médicaments a un impact réel sur le</a:t>
            </a:r>
            <a:br>
              <a:rPr lang="fr-CA" dirty="0">
                <a:latin typeface="Cambria" panose="02040503050406030204" pitchFamily="18" charset="0"/>
              </a:rPr>
            </a:br>
            <a:r>
              <a:rPr lang="fr-CA" dirty="0">
                <a:latin typeface="Cambria" panose="02040503050406030204" pitchFamily="18" charset="0"/>
              </a:rPr>
              <a:t>prix des médicaments et limite notre capacité collective à contrôler la croissance des dépenses totales (publiques et privées) en médicaments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dirty="0">
                <a:latin typeface="Cambria" panose="02040503050406030204" pitchFamily="18" charset="0"/>
              </a:rPr>
              <a:t>Dans le régime mixte, il y a plusieurs payeurs : le public, les régimes privés d’assurance médicaments et les particuliers</a:t>
            </a:r>
          </a:p>
          <a:p>
            <a:pPr marL="898525" lvl="1" indent="-3651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CA" sz="2700" dirty="0">
                <a:latin typeface="Cambria" panose="02040503050406030204" pitchFamily="18" charset="0"/>
              </a:rPr>
              <a:t>Ce système </a:t>
            </a:r>
            <a:r>
              <a:rPr lang="fr-CA" sz="2700" dirty="0" err="1">
                <a:latin typeface="Cambria" panose="02040503050406030204" pitchFamily="18" charset="0"/>
              </a:rPr>
              <a:t>multipayeur</a:t>
            </a:r>
            <a:r>
              <a:rPr lang="fr-CA" sz="2700" dirty="0">
                <a:latin typeface="Cambria" panose="02040503050406030204" pitchFamily="18" charset="0"/>
              </a:rPr>
              <a:t> augmente les coûts d’administration et réduit</a:t>
            </a:r>
            <a:br>
              <a:rPr lang="fr-CA" sz="2700" dirty="0">
                <a:latin typeface="Cambria" panose="02040503050406030204" pitchFamily="18" charset="0"/>
              </a:rPr>
            </a:br>
            <a:r>
              <a:rPr lang="fr-CA" sz="2700" dirty="0">
                <a:latin typeface="Cambria" panose="02040503050406030204" pitchFamily="18" charset="0"/>
              </a:rPr>
              <a:t>le pouvoir d’achat et de négociation sur le marché pharmaceutique,</a:t>
            </a:r>
            <a:br>
              <a:rPr lang="fr-CA" sz="2700" dirty="0">
                <a:latin typeface="Cambria" panose="02040503050406030204" pitchFamily="18" charset="0"/>
              </a:rPr>
            </a:br>
            <a:r>
              <a:rPr lang="fr-CA" sz="2700" dirty="0">
                <a:latin typeface="Cambria" panose="02040503050406030204" pitchFamily="18" charset="0"/>
              </a:rPr>
              <a:t>ce qui explique que le prix des médicaments est parmi les plus élevés</a:t>
            </a:r>
            <a:br>
              <a:rPr lang="fr-CA" sz="2700" dirty="0">
                <a:latin typeface="Cambria" panose="02040503050406030204" pitchFamily="18" charset="0"/>
              </a:rPr>
            </a:br>
            <a:r>
              <a:rPr lang="fr-CA" sz="2700" dirty="0">
                <a:latin typeface="Cambria" panose="02040503050406030204" pitchFamily="18" charset="0"/>
              </a:rPr>
              <a:t>de l’OCDE</a:t>
            </a:r>
          </a:p>
          <a:p>
            <a:endParaRPr lang="fr-CA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19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06" y="7357"/>
            <a:ext cx="7800567" cy="6864174"/>
          </a:xfr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6581001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36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080" y="380365"/>
            <a:ext cx="1109472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prix trop élevé et</a:t>
            </a:r>
            <a:br>
              <a:rPr lang="fr-CA" b="1" dirty="0">
                <a:latin typeface="Cambria" panose="02040503050406030204" pitchFamily="18" charset="0"/>
              </a:rPr>
            </a:br>
            <a:r>
              <a:rPr lang="fr-CA" b="1" dirty="0">
                <a:latin typeface="Cambria" panose="02040503050406030204" pitchFamily="18" charset="0"/>
              </a:rPr>
              <a:t>des dépenses qui explosent</a:t>
            </a:r>
            <a:endParaRPr lang="fr-CA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7579" y="2096835"/>
            <a:ext cx="11490960" cy="4351338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Cette situation pose un problème important pour le système de santé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Les médicaments représentent une proportion grandissante des dépenses du système de santé et de services sociaux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Pourtant, cette dépense croissante ne se traduit pas par une meilleure performance du réseau de la santé et des services sociaux</a:t>
            </a:r>
          </a:p>
          <a:p>
            <a:endParaRPr lang="fr-CA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85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7854" y="157745"/>
            <a:ext cx="1176528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Pourquoi faut-il agir maintenant?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3880" y="1548883"/>
            <a:ext cx="11948160" cy="5010538"/>
          </a:xfrm>
        </p:spPr>
        <p:txBody>
          <a:bodyPr>
            <a:noAutofit/>
          </a:bodyPr>
          <a:lstStyle/>
          <a:p>
            <a:pPr marL="533400" indent="-53340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fr-CA" sz="3100" b="1" dirty="0">
                <a:latin typeface="Cambria" panose="02040503050406030204" pitchFamily="18" charset="0"/>
              </a:rPr>
              <a:t>Parce que tout le monde en sortirait gagnant</a:t>
            </a:r>
            <a:endParaRPr lang="fr-CA" sz="3100" dirty="0">
              <a:latin typeface="Cambria" panose="02040503050406030204" pitchFamily="18" charset="0"/>
            </a:endParaRP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fr-CA" sz="3100" dirty="0">
                <a:latin typeface="Cambria" panose="02040503050406030204" pitchFamily="18" charset="0"/>
              </a:rPr>
              <a:t>Avec un régime entièrement public, les dépenses totales </a:t>
            </a:r>
            <a:br>
              <a:rPr lang="fr-CA" sz="3100" dirty="0">
                <a:latin typeface="Cambria" panose="02040503050406030204" pitchFamily="18" charset="0"/>
              </a:rPr>
            </a:br>
            <a:r>
              <a:rPr lang="fr-CA" sz="3100" dirty="0">
                <a:latin typeface="Cambria" panose="02040503050406030204" pitchFamily="18" charset="0"/>
              </a:rPr>
              <a:t>en médicaments seraient réduites d’au moins 18 %, et, </a:t>
            </a:r>
            <a:br>
              <a:rPr lang="fr-CA" sz="3100" dirty="0">
                <a:latin typeface="Cambria" panose="02040503050406030204" pitchFamily="18" charset="0"/>
              </a:rPr>
            </a:br>
            <a:r>
              <a:rPr lang="fr-CA" sz="3100" dirty="0">
                <a:latin typeface="Cambria" panose="02040503050406030204" pitchFamily="18" charset="0"/>
              </a:rPr>
              <a:t>dans les meilleurs scénarios, elles seraient réduites jusqu’à 40 %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3100" dirty="0">
                <a:latin typeface="Cambria" panose="02040503050406030204" pitchFamily="18" charset="0"/>
              </a:rPr>
              <a:t>Cette stratégie représente des économies importantes pour</a:t>
            </a:r>
            <a:br>
              <a:rPr lang="fr-CA" sz="3100" dirty="0">
                <a:latin typeface="Cambria" panose="02040503050406030204" pitchFamily="18" charset="0"/>
              </a:rPr>
            </a:br>
            <a:r>
              <a:rPr lang="fr-CA" sz="3100" dirty="0">
                <a:latin typeface="Cambria" panose="02040503050406030204" pitchFamily="18" charset="0"/>
              </a:rPr>
              <a:t>le gouvernement. Elles permettraient d’augmenter le revenu disponible des travailleuses et des travailleurs tout en diminuant la contribution des employeurs</a:t>
            </a:r>
          </a:p>
          <a:p>
            <a:endParaRPr lang="fr-CA" sz="3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03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080" y="365125"/>
            <a:ext cx="1109472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Pourquoi faut-il agir maintenant?</a:t>
            </a:r>
            <a:endParaRPr lang="fr-CA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9080" y="2008505"/>
            <a:ext cx="11310879" cy="3188646"/>
          </a:xfrm>
        </p:spPr>
        <p:txBody>
          <a:bodyPr>
            <a:normAutofit/>
          </a:bodyPr>
          <a:lstStyle/>
          <a:p>
            <a:pPr marL="533400" indent="-5334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Un sondage national mené par </a:t>
            </a:r>
            <a:r>
              <a:rPr lang="fr-CA" sz="3200" i="1" dirty="0">
                <a:latin typeface="Cambria" panose="02040503050406030204" pitchFamily="18" charset="0"/>
              </a:rPr>
              <a:t>Angus Reid, </a:t>
            </a:r>
            <a:r>
              <a:rPr lang="fr-CA" sz="3200" dirty="0">
                <a:latin typeface="Cambria" panose="02040503050406030204" pitchFamily="18" charset="0"/>
              </a:rPr>
              <a:t>en 2015, 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révélait que 91 % des Québécoises et des Québécois 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étaient en faveur de l’établissement d’un régime 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entièrement public d’assurance médicaments</a:t>
            </a:r>
          </a:p>
          <a:p>
            <a:pPr algn="ctr">
              <a:lnSpc>
                <a:spcPct val="150000"/>
              </a:lnSpc>
            </a:pPr>
            <a:endParaRPr lang="fr-CA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8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2425" y="0"/>
            <a:ext cx="11094720" cy="1325563"/>
          </a:xfrm>
        </p:spPr>
        <p:txBody>
          <a:bodyPr>
            <a:normAutofit/>
          </a:bodyPr>
          <a:lstStyle/>
          <a:p>
            <a:r>
              <a:rPr lang="fr-CA" sz="4000" b="1" dirty="0">
                <a:latin typeface="Cambria" panose="02040503050406030204" pitchFamily="18" charset="0"/>
              </a:rPr>
              <a:t>Réflexions qui accompagnent l’implantation </a:t>
            </a:r>
            <a:br>
              <a:rPr lang="fr-CA" sz="4000" b="1" dirty="0">
                <a:latin typeface="Cambria" panose="02040503050406030204" pitchFamily="18" charset="0"/>
              </a:rPr>
            </a:br>
            <a:r>
              <a:rPr lang="fr-CA" sz="4000" b="1" dirty="0">
                <a:latin typeface="Cambria" panose="02040503050406030204" pitchFamily="18" charset="0"/>
              </a:rPr>
              <a:t>d’un régime public universel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2425" y="1548882"/>
            <a:ext cx="11842724" cy="5101995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fr-CA" sz="3000" dirty="0">
                <a:latin typeface="Cambria" panose="02040503050406030204" pitchFamily="18" charset="0"/>
              </a:rPr>
              <a:t>Concevoir une couverture qui maximise la valeur thérapeutique obtenue pour chaque dollar dépensé, selon des données probantes</a:t>
            </a:r>
          </a:p>
          <a:p>
            <a:pPr>
              <a:spcAft>
                <a:spcPts val="800"/>
              </a:spcAft>
            </a:pPr>
            <a:r>
              <a:rPr lang="fr-CA" sz="3000" dirty="0">
                <a:latin typeface="Cambria" panose="02040503050406030204" pitchFamily="18" charset="0"/>
              </a:rPr>
              <a:t>Revoir la fixation des prix des médicaments brevetés et génériques</a:t>
            </a:r>
          </a:p>
          <a:p>
            <a:pPr>
              <a:spcAft>
                <a:spcPts val="800"/>
              </a:spcAft>
            </a:pPr>
            <a:r>
              <a:rPr lang="fr-CA" sz="3000" dirty="0">
                <a:latin typeface="Cambria" panose="02040503050406030204" pitchFamily="18" charset="0"/>
              </a:rPr>
              <a:t>S’assurer de faire les bons choix thérapeutiques (information indépendante pour les médecins, pharmaciens, patients)</a:t>
            </a:r>
          </a:p>
          <a:p>
            <a:pPr>
              <a:spcAft>
                <a:spcPts val="800"/>
              </a:spcAft>
            </a:pPr>
            <a:r>
              <a:rPr lang="fr-CA" sz="3000" dirty="0">
                <a:latin typeface="Cambria" panose="02040503050406030204" pitchFamily="18" charset="0"/>
              </a:rPr>
              <a:t>Limiter l’influence des pharmaceutiques (publicité, application </a:t>
            </a:r>
            <a:br>
              <a:rPr lang="fr-CA" sz="3000" dirty="0">
                <a:latin typeface="Cambria" panose="02040503050406030204" pitchFamily="18" charset="0"/>
              </a:rPr>
            </a:br>
            <a:r>
              <a:rPr lang="fr-CA" sz="3000" dirty="0">
                <a:latin typeface="Cambria" panose="02040503050406030204" pitchFamily="18" charset="0"/>
              </a:rPr>
              <a:t>des brevets)</a:t>
            </a:r>
          </a:p>
          <a:p>
            <a:r>
              <a:rPr lang="fr-CA" sz="3000" dirty="0">
                <a:latin typeface="Cambria" panose="02040503050406030204" pitchFamily="18" charset="0"/>
              </a:rPr>
              <a:t>Revoir la périodicité des ordonnances (due au plafond mensuel du régime public)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48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080" y="150521"/>
            <a:ext cx="11094720" cy="1325563"/>
          </a:xfrm>
        </p:spPr>
        <p:txBody>
          <a:bodyPr>
            <a:normAutofit/>
          </a:bodyPr>
          <a:lstStyle/>
          <a:p>
            <a:r>
              <a:rPr lang="fr-CA" sz="4000" b="1" dirty="0">
                <a:latin typeface="Cambria" panose="02040503050406030204" pitchFamily="18" charset="0"/>
              </a:rPr>
              <a:t>Réflexions qui accompagnent l’implantation </a:t>
            </a:r>
            <a:br>
              <a:rPr lang="fr-CA" sz="4000" b="1" dirty="0">
                <a:latin typeface="Cambria" panose="02040503050406030204" pitchFamily="18" charset="0"/>
              </a:rPr>
            </a:br>
            <a:r>
              <a:rPr lang="fr-CA" sz="4000" b="1" dirty="0">
                <a:latin typeface="Cambria" panose="02040503050406030204" pitchFamily="18" charset="0"/>
              </a:rPr>
              <a:t>d’un régime public universel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9080" y="1825942"/>
            <a:ext cx="11673840" cy="471297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 sz="3000" dirty="0">
                <a:latin typeface="Cambria" panose="02040503050406030204" pitchFamily="18" charset="0"/>
              </a:rPr>
              <a:t>S’assurer que la CNESST assume mieux son rôle de premier payeur</a:t>
            </a:r>
          </a:p>
          <a:p>
            <a:pPr>
              <a:spcAft>
                <a:spcPts val="600"/>
              </a:spcAft>
            </a:pPr>
            <a:r>
              <a:rPr lang="fr-CA" sz="3000" dirty="0">
                <a:latin typeface="Cambria" panose="02040503050406030204" pitchFamily="18" charset="0"/>
              </a:rPr>
              <a:t>Mieux travailler en prévention de la santé pour limiter les besoins </a:t>
            </a:r>
            <a:br>
              <a:rPr lang="fr-CA" sz="3000" dirty="0">
                <a:latin typeface="Cambria" panose="02040503050406030204" pitchFamily="18" charset="0"/>
              </a:rPr>
            </a:br>
            <a:r>
              <a:rPr lang="fr-CA" sz="3000" dirty="0">
                <a:latin typeface="Cambria" panose="02040503050406030204" pitchFamily="18" charset="0"/>
              </a:rPr>
              <a:t>de médicaments</a:t>
            </a:r>
          </a:p>
          <a:p>
            <a:pPr>
              <a:spcAft>
                <a:spcPts val="600"/>
              </a:spcAft>
            </a:pPr>
            <a:r>
              <a:rPr lang="fr-CA" sz="3000" dirty="0">
                <a:latin typeface="Cambria" panose="02040503050406030204" pitchFamily="18" charset="0"/>
              </a:rPr>
              <a:t>Assurer un meilleur soutien à domicile pour éviter le mauvais usage des médicaments par les personnes en perte d’autonomie</a:t>
            </a:r>
          </a:p>
          <a:p>
            <a:pPr>
              <a:spcAft>
                <a:spcPts val="600"/>
              </a:spcAft>
            </a:pPr>
            <a:r>
              <a:rPr lang="fr-CA" sz="3000" dirty="0">
                <a:latin typeface="Cambria" panose="02040503050406030204" pitchFamily="18" charset="0"/>
              </a:rPr>
              <a:t>Repenser la politique industrielle liée à l’industrie pharmaceutique</a:t>
            </a:r>
          </a:p>
          <a:p>
            <a:r>
              <a:rPr lang="fr-CA" sz="3000" dirty="0">
                <a:latin typeface="Cambria" panose="02040503050406030204" pitchFamily="18" charset="0"/>
              </a:rPr>
              <a:t>Assurer une transition pour les travailleurs du secteur des assurances affectés négativement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20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080" y="206505"/>
            <a:ext cx="11094720" cy="1325563"/>
          </a:xfrm>
        </p:spPr>
        <p:txBody>
          <a:bodyPr>
            <a:normAutofit/>
          </a:bodyPr>
          <a:lstStyle/>
          <a:p>
            <a:r>
              <a:rPr lang="fr-CA" sz="4000" b="1" dirty="0">
                <a:latin typeface="Cambria" panose="02040503050406030204" pitchFamily="18" charset="0"/>
              </a:rPr>
              <a:t>Réflexions qui accompagnent l’implantation d’un régime public universel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9080" y="2008505"/>
            <a:ext cx="11673840" cy="471297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fr-CA" sz="3600" dirty="0">
                <a:latin typeface="Cambria" panose="02040503050406030204" pitchFamily="18" charset="0"/>
              </a:rPr>
              <a:t>Les principes devant guider le financement du régime public universel</a:t>
            </a:r>
            <a:endParaRPr lang="fr-CA" sz="1200" dirty="0">
              <a:latin typeface="Cambria" panose="02040503050406030204" pitchFamily="18" charset="0"/>
            </a:endParaRPr>
          </a:p>
          <a:p>
            <a:pPr marL="541338" lvl="1" indent="-271463">
              <a:lnSpc>
                <a:spcPct val="110000"/>
              </a:lnSpc>
              <a:spcAft>
                <a:spcPts val="800"/>
              </a:spcAft>
            </a:pPr>
            <a:r>
              <a:rPr lang="fr-CA" sz="3200" dirty="0">
                <a:latin typeface="Cambria" panose="02040503050406030204" pitchFamily="18" charset="0"/>
              </a:rPr>
              <a:t>Couverture dès le premier dollar (pas de franchise ou 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de coassurance)</a:t>
            </a:r>
          </a:p>
          <a:p>
            <a:pPr marL="541338" lvl="1" indent="-271463">
              <a:lnSpc>
                <a:spcPct val="110000"/>
              </a:lnSpc>
              <a:spcAft>
                <a:spcPts val="800"/>
              </a:spcAft>
            </a:pPr>
            <a:r>
              <a:rPr lang="fr-CA" sz="3200" dirty="0">
                <a:latin typeface="Cambria" panose="02040503050406030204" pitchFamily="18" charset="0"/>
              </a:rPr>
              <a:t>Financement fédéral adéquat et à l’abri des soubresauts politiques</a:t>
            </a:r>
          </a:p>
          <a:p>
            <a:pPr marL="541338" lvl="1" indent="-271463">
              <a:lnSpc>
                <a:spcPct val="110000"/>
              </a:lnSpc>
              <a:spcAft>
                <a:spcPts val="800"/>
              </a:spcAft>
            </a:pPr>
            <a:r>
              <a:rPr lang="fr-CA" sz="3200" dirty="0">
                <a:latin typeface="Cambria" panose="02040503050406030204" pitchFamily="18" charset="0"/>
              </a:rPr>
              <a:t>Contribution de tous les employeurs</a:t>
            </a:r>
          </a:p>
          <a:p>
            <a:pPr marL="541338" lvl="1" indent="-271463">
              <a:lnSpc>
                <a:spcPct val="110000"/>
              </a:lnSpc>
            </a:pPr>
            <a:r>
              <a:rPr lang="fr-CA" sz="3200" dirty="0">
                <a:latin typeface="Cambria" panose="02040503050406030204" pitchFamily="18" charset="0"/>
              </a:rPr>
              <a:t>Financement des particuliers progressif et modulé selon le revenu</a:t>
            </a:r>
            <a:br>
              <a:rPr lang="fr-CA" sz="3200" dirty="0">
                <a:latin typeface="Cambria" panose="02040503050406030204" pitchFamily="18" charset="0"/>
              </a:rPr>
            </a:br>
            <a:endParaRPr lang="fr-CA" sz="3200" dirty="0">
              <a:latin typeface="Cambria" panose="020405030504060302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73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2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410200" y="4248728"/>
            <a:ext cx="6781799" cy="905163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Cambria" panose="02040503050406030204" pitchFamily="18" charset="0"/>
                <a:hlinkClick r:id="rId6"/>
              </a:rPr>
              <a:t>assurancemedicaments.csn.qc.ca/</a:t>
            </a:r>
            <a:endParaRPr lang="fr-CA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410201" y="1514764"/>
            <a:ext cx="6781800" cy="3639127"/>
          </a:xfrm>
        </p:spPr>
        <p:txBody>
          <a:bodyPr>
            <a:noAutofit/>
          </a:bodyPr>
          <a:lstStyle/>
          <a:p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</a:rPr>
              <a:t>Pour visiter </a:t>
            </a:r>
          </a:p>
          <a:p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</a:rPr>
              <a:t>le site web</a:t>
            </a:r>
          </a:p>
        </p:txBody>
      </p:sp>
    </p:spTree>
    <p:extLst>
      <p:ext uri="{BB962C8B-B14F-4D97-AF65-F5344CB8AC3E}">
        <p14:creationId xmlns:p14="http://schemas.microsoft.com/office/powerpoint/2010/main" val="5853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717" y="365125"/>
            <a:ext cx="11133083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Un régime entièrement public, c’est quoi?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0717" y="1825625"/>
            <a:ext cx="11713780" cy="4351338"/>
          </a:xfrm>
        </p:spPr>
        <p:txBody>
          <a:bodyPr/>
          <a:lstStyle/>
          <a:p>
            <a:pPr marL="536575" indent="-5365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C’est un régime universel administré et financé par le public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dirty="0">
              <a:latin typeface="Cambria" panose="02040503050406030204" pitchFamily="18" charset="0"/>
            </a:endParaRP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Comme la visite chez le médecin ou l’hospitalisation, 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les médicaments d’ordonnance seraient </a:t>
            </a:r>
          </a:p>
          <a:p>
            <a:pPr marL="898525" lvl="1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fr-CA" sz="3000" dirty="0">
                <a:latin typeface="Cambria" panose="02040503050406030204" pitchFamily="18" charset="0"/>
              </a:rPr>
              <a:t>gratuits</a:t>
            </a:r>
          </a:p>
          <a:p>
            <a:pPr marL="898525" lvl="1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fr-CA" sz="3000" dirty="0">
                <a:latin typeface="Cambria" panose="02040503050406030204" pitchFamily="18" charset="0"/>
              </a:rPr>
              <a:t>accessibles à toutes et à tous</a:t>
            </a:r>
          </a:p>
          <a:p>
            <a:pPr marL="898525" lvl="1" indent="-3619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fr-CA" sz="3000" dirty="0">
                <a:latin typeface="Cambria" panose="02040503050406030204" pitchFamily="18" charset="0"/>
              </a:rPr>
              <a:t>considérés comme une composante du système public de santé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27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6031" y="143357"/>
            <a:ext cx="11133083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Le modèle actuel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3463" y="1374121"/>
            <a:ext cx="11830385" cy="5216460"/>
          </a:xfrm>
        </p:spPr>
        <p:txBody>
          <a:bodyPr>
            <a:noAutofit/>
          </a:bodyPr>
          <a:lstStyle/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2400" dirty="0">
                <a:latin typeface="Cambria" panose="02040503050406030204" pitchFamily="18" charset="0"/>
              </a:rPr>
              <a:t>Le Régime général d’assurance médicaments (RGAM) du Québec comporte </a:t>
            </a:r>
            <a:br>
              <a:rPr lang="fr-CA" sz="2400" dirty="0">
                <a:latin typeface="Cambria" panose="02040503050406030204" pitchFamily="18" charset="0"/>
              </a:rPr>
            </a:br>
            <a:r>
              <a:rPr lang="fr-CA" sz="2400" dirty="0">
                <a:latin typeface="Cambria" panose="02040503050406030204" pitchFamily="18" charset="0"/>
              </a:rPr>
              <a:t>deux volets, un privé et un public</a:t>
            </a:r>
          </a:p>
          <a:p>
            <a:pPr marL="898525" lvl="1" indent="-361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CA" dirty="0">
                <a:latin typeface="Cambria" panose="02040503050406030204" pitchFamily="18" charset="0"/>
              </a:rPr>
              <a:t>Les personnes ayant accès à un régime privé dans leur milieu de travail </a:t>
            </a:r>
            <a:br>
              <a:rPr lang="fr-CA" dirty="0">
                <a:latin typeface="Cambria" panose="02040503050406030204" pitchFamily="18" charset="0"/>
              </a:rPr>
            </a:br>
            <a:r>
              <a:rPr lang="fr-CA" dirty="0">
                <a:latin typeface="Cambria" panose="02040503050406030204" pitchFamily="18" charset="0"/>
              </a:rPr>
              <a:t>doivent y adhérer (ainsi que leurs bénéficiaires)</a:t>
            </a:r>
          </a:p>
          <a:p>
            <a:pPr marL="898525" lvl="1" indent="-361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CA" dirty="0">
                <a:latin typeface="Cambria" panose="02040503050406030204" pitchFamily="18" charset="0"/>
              </a:rPr>
              <a:t>Le reste de la population est couverte par le régime public d’assurance médicaments, administré par la RAMQ </a:t>
            </a:r>
          </a:p>
          <a:p>
            <a:pPr marL="441325" indent="-361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CA" sz="2400" dirty="0">
                <a:latin typeface="Cambria" panose="02040503050406030204" pitchFamily="18" charset="0"/>
              </a:rPr>
              <a:t>Tout régime privé comportant des protections en cas d’accident, de maladie ou d’invalidité doit aussi offrir une couverture d’assurance médicaments </a:t>
            </a:r>
          </a:p>
          <a:p>
            <a:pPr marL="441325" indent="-361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CA" sz="2400" dirty="0">
                <a:latin typeface="Cambria" panose="02040503050406030204" pitchFamily="18" charset="0"/>
              </a:rPr>
              <a:t>Les régimes privés sont tenus d’offrir au moins la même couverture sur les </a:t>
            </a:r>
            <a:br>
              <a:rPr lang="fr-CA" sz="2400" dirty="0">
                <a:latin typeface="Cambria" panose="02040503050406030204" pitchFamily="18" charset="0"/>
              </a:rPr>
            </a:br>
            <a:r>
              <a:rPr lang="fr-CA" sz="2400" dirty="0">
                <a:latin typeface="Cambria" panose="02040503050406030204" pitchFamily="18" charset="0"/>
              </a:rPr>
              <a:t>médicaments que le régime public. La loi encadre le montant (%) des coassurances </a:t>
            </a:r>
            <a:br>
              <a:rPr lang="fr-CA" sz="2400" dirty="0">
                <a:latin typeface="Cambria" panose="02040503050406030204" pitchFamily="18" charset="0"/>
              </a:rPr>
            </a:br>
            <a:r>
              <a:rPr lang="fr-CA" sz="2400" dirty="0">
                <a:latin typeface="Cambria" panose="02040503050406030204" pitchFamily="18" charset="0"/>
              </a:rPr>
              <a:t>et des contributions annuelles maximales des régimes privés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24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952" y="365125"/>
            <a:ext cx="11148848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Contexte historique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0267" y="1825624"/>
            <a:ext cx="11542287" cy="5032376"/>
          </a:xfrm>
        </p:spPr>
        <p:txBody>
          <a:bodyPr>
            <a:normAutofit fontScale="85000" lnSpcReduction="10000"/>
          </a:bodyPr>
          <a:lstStyle/>
          <a:p>
            <a:pPr marL="536575" indent="-5365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En 1997, le Québec se dote d’un régime mixte d’assurance médicaments, le RGAM</a:t>
            </a:r>
          </a:p>
          <a:p>
            <a:pPr marL="536575" indent="-5365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Au moment de son adoption, le régime mixte représentait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une réelle avancée en permettant à près de 1,5 million de personnes 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de bénéficier d’une protection pour les médicaments d’ordonnance </a:t>
            </a:r>
          </a:p>
          <a:p>
            <a:pPr marL="536575" indent="-5365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En 2017, près de 45 % de la population était couverte 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par le régime public</a:t>
            </a:r>
          </a:p>
          <a:p>
            <a:pPr marL="536575" indent="-5365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Le gouvernement visait l’adoption d’un régime entièrement public, 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ce qui ne s’est jamais produit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z="1600" smtClean="0">
                <a:latin typeface="Cambria" panose="02040503050406030204" pitchFamily="18" charset="0"/>
              </a:rPr>
              <a:t>6</a:t>
            </a:fld>
            <a:endParaRPr lang="fr-CA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080" y="365125"/>
            <a:ext cx="1109472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Quels sont les problèmes?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4396" y="2005012"/>
            <a:ext cx="11254896" cy="4351338"/>
          </a:xfrm>
        </p:spPr>
        <p:txBody>
          <a:bodyPr/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Aujourd’hui, le régime mixte ne correspond plus à nos besoins collectifs, notamment en raison des problèmes </a:t>
            </a:r>
          </a:p>
          <a:p>
            <a:pPr marL="898525" lvl="1" indent="-365125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sz="3200" dirty="0">
                <a:latin typeface="Cambria" panose="02040503050406030204" pitchFamily="18" charset="0"/>
              </a:rPr>
              <a:t>d’accessibilité</a:t>
            </a:r>
          </a:p>
          <a:p>
            <a:pPr marL="898525" lvl="1" indent="-3651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sz="3200" dirty="0">
                <a:latin typeface="Cambria" panose="02040503050406030204" pitchFamily="18" charset="0"/>
              </a:rPr>
              <a:t>d’équité</a:t>
            </a:r>
          </a:p>
          <a:p>
            <a:pPr marL="898525" lvl="1" indent="-365125">
              <a:buFont typeface="Wingdings" panose="05000000000000000000" pitchFamily="2" charset="2"/>
              <a:buChar char="ü"/>
            </a:pPr>
            <a:r>
              <a:rPr lang="fr-CA" sz="3200" dirty="0">
                <a:latin typeface="Cambria" panose="02040503050406030204" pitchFamily="18" charset="0"/>
              </a:rPr>
              <a:t>de contrôle des coûts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32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120" y="365125"/>
            <a:ext cx="11734800" cy="1325563"/>
          </a:xfrm>
        </p:spPr>
        <p:txBody>
          <a:bodyPr/>
          <a:lstStyle/>
          <a:p>
            <a:r>
              <a:rPr lang="fr-CA" b="1" dirty="0">
                <a:latin typeface="Cambria" panose="02040503050406030204" pitchFamily="18" charset="0"/>
              </a:rPr>
              <a:t>Des entraves à l’accessibilité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120" y="1825625"/>
            <a:ext cx="11734800" cy="4351338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A" sz="3200" dirty="0">
                <a:latin typeface="Cambria" panose="02040503050406030204" pitchFamily="18" charset="0"/>
              </a:rPr>
              <a:t>Les médicaments jouent un rôle important dans le maintien</a:t>
            </a:r>
            <a:br>
              <a:rPr lang="fr-CA" sz="3200" dirty="0">
                <a:latin typeface="Cambria" panose="02040503050406030204" pitchFamily="18" charset="0"/>
              </a:rPr>
            </a:br>
            <a:r>
              <a:rPr lang="fr-CA" sz="3200" dirty="0">
                <a:latin typeface="Cambria" panose="02040503050406030204" pitchFamily="18" charset="0"/>
              </a:rPr>
              <a:t>et l’amélioration de la santé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3200" b="1" dirty="0">
                <a:latin typeface="Cambria" panose="02040503050406030204" pitchFamily="18" charset="0"/>
              </a:rPr>
              <a:t>Pourtant ….</a:t>
            </a:r>
          </a:p>
          <a:p>
            <a:pPr marL="898525" lvl="1" indent="-3651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sz="2800" dirty="0">
                <a:latin typeface="Cambria" panose="02040503050406030204" pitchFamily="18" charset="0"/>
              </a:rPr>
              <a:t>De nombreuses personnes doivent payer leur médication, </a:t>
            </a:r>
            <a:br>
              <a:rPr lang="fr-CA" sz="2800" dirty="0">
                <a:latin typeface="Cambria" panose="02040503050406030204" pitchFamily="18" charset="0"/>
              </a:rPr>
            </a:br>
            <a:r>
              <a:rPr lang="fr-CA" sz="2800" dirty="0">
                <a:latin typeface="Cambria" panose="02040503050406030204" pitchFamily="18" charset="0"/>
              </a:rPr>
              <a:t>en tout ou en partie </a:t>
            </a:r>
          </a:p>
          <a:p>
            <a:pPr marL="898525" lvl="1" indent="-36512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CA" sz="2800" dirty="0">
                <a:latin typeface="Cambria" panose="02040503050406030204" pitchFamily="18" charset="0"/>
              </a:rPr>
              <a:t>Un nombre important de personnes ne prennent pas leurs médicaments selon les directives du médecin</a:t>
            </a:r>
          </a:p>
          <a:p>
            <a:endParaRPr lang="fr-CA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7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93" y="0"/>
            <a:ext cx="7237615" cy="6858000"/>
          </a:xfr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6521919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/>
              <a:t>Vignette de l’Union des consommateurs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ED52002-39DA-4BA4-A857-9FA656CE0A7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54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16828</TotalTime>
  <Words>800</Words>
  <Application>Microsoft Office PowerPoint</Application>
  <PresentationFormat>Grand écran</PresentationFormat>
  <Paragraphs>184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Wingdings</vt:lpstr>
      <vt:lpstr>Thème Office</vt:lpstr>
      <vt:lpstr>Présentation PowerPoint</vt:lpstr>
      <vt:lpstr>Présentation PowerPoint</vt:lpstr>
      <vt:lpstr>L'assurance médicaments, pourquoi? </vt:lpstr>
      <vt:lpstr>Un régime entièrement public, c’est quoi?</vt:lpstr>
      <vt:lpstr>Le modèle actuel</vt:lpstr>
      <vt:lpstr>Contexte historique</vt:lpstr>
      <vt:lpstr>Quels sont les problèmes?</vt:lpstr>
      <vt:lpstr>Des entraves à l’accessibilité</vt:lpstr>
      <vt:lpstr>Présentation PowerPoint</vt:lpstr>
      <vt:lpstr>Présentation PowerPoint</vt:lpstr>
      <vt:lpstr>Présentation PowerPoint</vt:lpstr>
      <vt:lpstr>Présentation PowerPoint</vt:lpstr>
      <vt:lpstr>     Pourcentage  de la population (18+) n’ayant pas rempli  au moins  une ordonnance  pour des raisons financières  en 2016       </vt:lpstr>
      <vt:lpstr>Présentation PowerPoint</vt:lpstr>
      <vt:lpstr>Un manque d’équité</vt:lpstr>
      <vt:lpstr>Un manque d’équité</vt:lpstr>
      <vt:lpstr>Un prix trop élevé et des dépenses qui explosent</vt:lpstr>
      <vt:lpstr>Un manque d’équité</vt:lpstr>
      <vt:lpstr>Un manque d’équité</vt:lpstr>
      <vt:lpstr>Un manque d’équité</vt:lpstr>
      <vt:lpstr>Présentation PowerPoint</vt:lpstr>
      <vt:lpstr>Présentation PowerPoint</vt:lpstr>
      <vt:lpstr>Présentation PowerPoint</vt:lpstr>
      <vt:lpstr>Dépenses totales en médicaments par habitant pour les pays déclarants de l’OCDE (2014, $canadien, PPA)   </vt:lpstr>
      <vt:lpstr>Un prix trop élevé et des dépenses qui explosent</vt:lpstr>
      <vt:lpstr>Présentation PowerPoint</vt:lpstr>
      <vt:lpstr>Un prix trop élevé et des dépenses qui explosent</vt:lpstr>
      <vt:lpstr>Un prix trop élevé et des dépenses qui explosent</vt:lpstr>
      <vt:lpstr>Un prix trop élevé et des dépenses qui explosent</vt:lpstr>
      <vt:lpstr>Un prix trop élevé et des dépenses qui explosent</vt:lpstr>
      <vt:lpstr>Présentation PowerPoint</vt:lpstr>
      <vt:lpstr>Un prix trop élevé et des dépenses qui explosent</vt:lpstr>
      <vt:lpstr>Pourquoi faut-il agir maintenant?</vt:lpstr>
      <vt:lpstr>Pourquoi faut-il agir maintenant?</vt:lpstr>
      <vt:lpstr>Réflexions qui accompagnent l’implantation  d’un régime public universel</vt:lpstr>
      <vt:lpstr>Réflexions qui accompagnent l’implantation  d’un régime public universel</vt:lpstr>
      <vt:lpstr>Réflexions qui accompagnent l’implantation d’un régime public universel</vt:lpstr>
      <vt:lpstr>assurancemedicaments.csn.qc.ca/</vt:lpstr>
    </vt:vector>
  </TitlesOfParts>
  <Company>CSN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Mireille Bénard</dc:creator>
  <cp:lastModifiedBy>Ladouceur, Catherine</cp:lastModifiedBy>
  <cp:revision>118</cp:revision>
  <cp:lastPrinted>2018-12-10T18:48:37Z</cp:lastPrinted>
  <dcterms:created xsi:type="dcterms:W3CDTF">2018-09-13T13:30:34Z</dcterms:created>
  <dcterms:modified xsi:type="dcterms:W3CDTF">2019-02-12T22:20:18Z</dcterms:modified>
</cp:coreProperties>
</file>